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8" r:id="rId4"/>
    <p:sldMasterId id="2147483709" r:id="rId5"/>
    <p:sldMasterId id="2147483710" r:id="rId6"/>
    <p:sldMasterId id="214748371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</p:sldIdLst>
  <p:sldSz cy="5143500" cx="9144000"/>
  <p:notesSz cx="6858000" cy="9144000"/>
  <p:embeddedFontLst>
    <p:embeddedFont>
      <p:font typeface="Helvetica Neue"/>
      <p:regular r:id="rId133"/>
      <p:bold r:id="rId134"/>
      <p:italic r:id="rId135"/>
      <p:boldItalic r:id="rId136"/>
    </p:embeddedFont>
    <p:embeddedFont>
      <p:font typeface="Helvetica Neue Light"/>
      <p:regular r:id="rId137"/>
      <p:bold r:id="rId138"/>
      <p:italic r:id="rId139"/>
      <p:boldItalic r:id="rId140"/>
    </p:embeddedFont>
    <p:embeddedFont>
      <p:font typeface="Gill Sans"/>
      <p:regular r:id="rId141"/>
      <p:bold r:id="rId1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FC26654-ED35-4053-BCFC-7B59324F9D6E}">
  <a:tblStyle styleId="{9FC26654-ED35-4053-BCFC-7B59324F9D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29" Type="http://schemas.openxmlformats.org/officeDocument/2006/relationships/slide" Target="slides/slide121.xml"/><Relationship Id="rId128" Type="http://schemas.openxmlformats.org/officeDocument/2006/relationships/slide" Target="slides/slide120.xml"/><Relationship Id="rId127" Type="http://schemas.openxmlformats.org/officeDocument/2006/relationships/slide" Target="slides/slide119.xml"/><Relationship Id="rId126" Type="http://schemas.openxmlformats.org/officeDocument/2006/relationships/slide" Target="slides/slide118.xml"/><Relationship Id="rId26" Type="http://schemas.openxmlformats.org/officeDocument/2006/relationships/slide" Target="slides/slide18.xml"/><Relationship Id="rId121" Type="http://schemas.openxmlformats.org/officeDocument/2006/relationships/slide" Target="slides/slide113.xml"/><Relationship Id="rId25" Type="http://schemas.openxmlformats.org/officeDocument/2006/relationships/slide" Target="slides/slide17.xml"/><Relationship Id="rId120" Type="http://schemas.openxmlformats.org/officeDocument/2006/relationships/slide" Target="slides/slide112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125" Type="http://schemas.openxmlformats.org/officeDocument/2006/relationships/slide" Target="slides/slide117.xml"/><Relationship Id="rId29" Type="http://schemas.openxmlformats.org/officeDocument/2006/relationships/slide" Target="slides/slide21.xml"/><Relationship Id="rId124" Type="http://schemas.openxmlformats.org/officeDocument/2006/relationships/slide" Target="slides/slide116.xml"/><Relationship Id="rId123" Type="http://schemas.openxmlformats.org/officeDocument/2006/relationships/slide" Target="slides/slide115.xml"/><Relationship Id="rId122" Type="http://schemas.openxmlformats.org/officeDocument/2006/relationships/slide" Target="slides/slide114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slide" Target="slides/slide110.xml"/><Relationship Id="rId117" Type="http://schemas.openxmlformats.org/officeDocument/2006/relationships/slide" Target="slides/slide109.xml"/><Relationship Id="rId116" Type="http://schemas.openxmlformats.org/officeDocument/2006/relationships/slide" Target="slides/slide108.xml"/><Relationship Id="rId115" Type="http://schemas.openxmlformats.org/officeDocument/2006/relationships/slide" Target="slides/slide107.xml"/><Relationship Id="rId119" Type="http://schemas.openxmlformats.org/officeDocument/2006/relationships/slide" Target="slides/slide111.xml"/><Relationship Id="rId15" Type="http://schemas.openxmlformats.org/officeDocument/2006/relationships/slide" Target="slides/slide7.xml"/><Relationship Id="rId110" Type="http://schemas.openxmlformats.org/officeDocument/2006/relationships/slide" Target="slides/slide102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slide" Target="slides/slide106.xml"/><Relationship Id="rId18" Type="http://schemas.openxmlformats.org/officeDocument/2006/relationships/slide" Target="slides/slide10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2" Type="http://schemas.openxmlformats.org/officeDocument/2006/relationships/font" Target="fonts/GillSans-bold.fntdata"/><Relationship Id="rId141" Type="http://schemas.openxmlformats.org/officeDocument/2006/relationships/font" Target="fonts/GillSans-regular.fntdata"/><Relationship Id="rId140" Type="http://schemas.openxmlformats.org/officeDocument/2006/relationships/font" Target="fonts/HelveticaNeueLigh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139" Type="http://schemas.openxmlformats.org/officeDocument/2006/relationships/font" Target="fonts/HelveticaNeueLight-italic.fntdata"/><Relationship Id="rId138" Type="http://schemas.openxmlformats.org/officeDocument/2006/relationships/font" Target="fonts/HelveticaNeueLight-bold.fntdata"/><Relationship Id="rId137" Type="http://schemas.openxmlformats.org/officeDocument/2006/relationships/font" Target="fonts/HelveticaNeueLight-regular.fntdata"/><Relationship Id="rId132" Type="http://schemas.openxmlformats.org/officeDocument/2006/relationships/slide" Target="slides/slide124.xml"/><Relationship Id="rId131" Type="http://schemas.openxmlformats.org/officeDocument/2006/relationships/slide" Target="slides/slide123.xml"/><Relationship Id="rId130" Type="http://schemas.openxmlformats.org/officeDocument/2006/relationships/slide" Target="slides/slide122.xml"/><Relationship Id="rId136" Type="http://schemas.openxmlformats.org/officeDocument/2006/relationships/font" Target="fonts/HelveticaNeue-boldItalic.fntdata"/><Relationship Id="rId135" Type="http://schemas.openxmlformats.org/officeDocument/2006/relationships/font" Target="fonts/HelveticaNeue-italic.fntdata"/><Relationship Id="rId134" Type="http://schemas.openxmlformats.org/officeDocument/2006/relationships/font" Target="fonts/HelveticaNeue-bold.fntdata"/><Relationship Id="rId133" Type="http://schemas.openxmlformats.org/officeDocument/2006/relationships/font" Target="fonts/HelveticaNeue-regular.fntdata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Shape 10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Shape 10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Shape 10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Shape 10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2" name="Shape 10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4" name="Shape 11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9" name="Shape 11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4" name="Shape 11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9" name="Shape 11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4" name="Shape 11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9" name="Shape 11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4" name="Shape 11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9" name="Shape 11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4" name="Shape 11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9" name="Shape 11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4" name="Shape 11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9" name="Shape 11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4" name="Shape 11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9" name="Shape 11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4" name="Shape 11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9" name="Shape 11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4" name="Shape 11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9" name="Shape 11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4" name="Shape 11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how? randomly, 50, 60%?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" name="Shape 5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3" name="Shape 5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3" name="Shape 5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3" name="Shape 5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4" name="Shape 6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9" name="Shape 6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4" name="Shape 6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9" name="Shape 6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9" name="Shape 6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4" name="Shape 6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9" name="Shape 6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4" name="Shape 6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4" name="Shape 6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9" name="Shape 6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Shape 7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Shape 8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Shape 8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9" name="Shape 8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0" name="Shape 9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Shape 9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Shape 9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Shape 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Shape 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Shape 9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Shape 9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Shape 9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9" name="Shape 9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Shape 10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Shape 1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Shape 10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Shape 10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Shape 17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Shape 179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Shape 21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Shape 21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Shape 24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Shape 241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6.png"/><Relationship Id="rId4" Type="http://schemas.openxmlformats.org/officeDocument/2006/relationships/image" Target="../media/image91.png"/><Relationship Id="rId5" Type="http://schemas.openxmlformats.org/officeDocument/2006/relationships/image" Target="../media/image9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6.png"/><Relationship Id="rId4" Type="http://schemas.openxmlformats.org/officeDocument/2006/relationships/image" Target="../media/image91.png"/><Relationship Id="rId5" Type="http://schemas.openxmlformats.org/officeDocument/2006/relationships/image" Target="../media/image90.png"/><Relationship Id="rId6" Type="http://schemas.openxmlformats.org/officeDocument/2006/relationships/image" Target="../media/image9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1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7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1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0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3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5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8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hyperlink" Target="http://stackoverflow.com/questions/33640581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Relationship Id="rId4" Type="http://schemas.openxmlformats.org/officeDocument/2006/relationships/image" Target="../media/image23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hunkim/DeepLearningZeroToAll/blob/master/lab-10-5-mnist_nn_dropout.p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tensorflow.org/api_guides/python/trai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tensorflow.org/api_docs/python/tf/train/RMSPropOptimizer" TargetMode="External"/><Relationship Id="rId10" Type="http://schemas.openxmlformats.org/officeDocument/2006/relationships/hyperlink" Target="https://www.tensorflow.org/api_docs/python/tf/train/ProximalAdagradOptimizer" TargetMode="External"/><Relationship Id="rId12" Type="http://schemas.openxmlformats.org/officeDocument/2006/relationships/hyperlink" Target="https://www.tensorflow.org/api_guides/python/train" TargetMode="External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tensorflow.org/api_docs/python/tf/train/AdadeltaOptimizer" TargetMode="External"/><Relationship Id="rId4" Type="http://schemas.openxmlformats.org/officeDocument/2006/relationships/hyperlink" Target="https://www.tensorflow.org/api_docs/python/tf/train/AdagradOptimizer" TargetMode="External"/><Relationship Id="rId9" Type="http://schemas.openxmlformats.org/officeDocument/2006/relationships/hyperlink" Target="https://www.tensorflow.org/api_docs/python/tf/train/ProximalGradientDescentOptimizer" TargetMode="External"/><Relationship Id="rId5" Type="http://schemas.openxmlformats.org/officeDocument/2006/relationships/hyperlink" Target="https://www.tensorflow.org/api_docs/python/tf/train/AdagradDAOptimizer" TargetMode="External"/><Relationship Id="rId6" Type="http://schemas.openxmlformats.org/officeDocument/2006/relationships/hyperlink" Target="https://www.tensorflow.org/api_docs/python/tf/train/MomentumOptimizer" TargetMode="External"/><Relationship Id="rId7" Type="http://schemas.openxmlformats.org/officeDocument/2006/relationships/hyperlink" Target="https://www.tensorflow.org/api_docs/python/tf/train/AdamOptimizer" TargetMode="External"/><Relationship Id="rId8" Type="http://schemas.openxmlformats.org/officeDocument/2006/relationships/hyperlink" Target="https://www.tensorflow.org/api_docs/python/tf/train/FtrlOptimizer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7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0.png"/><Relationship Id="rId4" Type="http://schemas.openxmlformats.org/officeDocument/2006/relationships/hyperlink" Target="http://parse.ele.tue.nl/cluster/2/CNNArchitecture.jpg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4.png"/><Relationship Id="rId4" Type="http://schemas.openxmlformats.org/officeDocument/2006/relationships/hyperlink" Target="https://www.slideshare.net/GYLee3/ss-7296649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1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3.png"/><Relationship Id="rId4" Type="http://schemas.openxmlformats.org/officeDocument/2006/relationships/image" Target="../media/image83.png"/><Relationship Id="rId5" Type="http://schemas.openxmlformats.org/officeDocument/2006/relationships/image" Target="../media/image6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5.png"/><Relationship Id="rId4" Type="http://schemas.openxmlformats.org/officeDocument/2006/relationships/image" Target="../media/image65.png"/><Relationship Id="rId5" Type="http://schemas.openxmlformats.org/officeDocument/2006/relationships/image" Target="../media/image7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5.png"/><Relationship Id="rId4" Type="http://schemas.openxmlformats.org/officeDocument/2006/relationships/image" Target="../media/image86.png"/><Relationship Id="rId5" Type="http://schemas.openxmlformats.org/officeDocument/2006/relationships/image" Target="../media/image6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3.png"/><Relationship Id="rId4" Type="http://schemas.openxmlformats.org/officeDocument/2006/relationships/image" Target="../media/image75.png"/><Relationship Id="rId5" Type="http://schemas.openxmlformats.org/officeDocument/2006/relationships/image" Target="../media/image8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5.png"/><Relationship Id="rId4" Type="http://schemas.openxmlformats.org/officeDocument/2006/relationships/image" Target="../media/image86.png"/><Relationship Id="rId5" Type="http://schemas.openxmlformats.org/officeDocument/2006/relationships/image" Target="../media/image6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6.png"/><Relationship Id="rId4" Type="http://schemas.openxmlformats.org/officeDocument/2006/relationships/image" Target="../media/image75.png"/><Relationship Id="rId5" Type="http://schemas.openxmlformats.org/officeDocument/2006/relationships/image" Target="../media/image8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9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hyperlink" Target="https://github.com/hunkim/DeepLearningZeroToAll/blob/master/lab-11-0-cnn_basics.ipynb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8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8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8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7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8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8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8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8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7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github.com/hunkim/DeepLearningZeroToAll/blob/master/lab-11-3-mnist_cnn_class.py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8.png"/><Relationship Id="rId4" Type="http://schemas.openxmlformats.org/officeDocument/2006/relationships/hyperlink" Target="https://www.tensorflow.org/api_docs/python/tf/layers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7.xml"/><Relationship Id="rId3" Type="http://schemas.openxmlformats.org/officeDocument/2006/relationships/hyperlink" Target="https://github.com/hunkim/DeepLearningZeroToAll/blob/master/lab-11-4-mnist_cnn_layers.py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7.png"/><Relationship Id="rId4" Type="http://schemas.openxmlformats.org/officeDocument/2006/relationships/hyperlink" Target="http://rasbt.github.io/mlxtend/user_guide/classifier/StackingClassifier/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/>
              <a:t>Day 2: CNN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271" y="4648474"/>
            <a:ext cx="814525" cy="4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(Deep) Neural Nets</a:t>
            </a:r>
          </a:p>
        </p:txBody>
      </p:sp>
      <p:sp>
        <p:nvSpPr>
          <p:cNvPr id="370" name="Shape 370"/>
          <p:cNvSpPr/>
          <p:nvPr/>
        </p:nvSpPr>
        <p:spPr>
          <a:xfrm>
            <a:off x="9306333" y="124933"/>
            <a:ext cx="148248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for MNIST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185950" y="819000"/>
            <a:ext cx="199458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placeholders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weights &amp; bias for nn layers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b3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indent="-184150" lvl="0" marL="0" rtl="0">
              <a:spcBef>
                <a:spcPts val="0"/>
              </a:spcBef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asted-image.png" id="372" name="Shape 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4450" y="2044650"/>
            <a:ext cx="4240500" cy="10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Shape 10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Shape 10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Shape 10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Shape 1052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Ensemble prediction 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Shape 10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Shape 10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Shape 10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Shape 1060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Ensemble prediction  </a:t>
            </a:r>
          </a:p>
        </p:txBody>
      </p:sp>
      <p:graphicFrame>
        <p:nvGraphicFramePr>
          <p:cNvPr id="1061" name="Shape 1061"/>
          <p:cNvGraphicFramePr/>
          <p:nvPr/>
        </p:nvGraphicFramePr>
        <p:xfrm>
          <a:off x="2546975" y="829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{9FC26654-ED35-4053-BCFC-7B59324F9D6E}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9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62" name="Shape 10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25" y="2357025"/>
            <a:ext cx="720750" cy="714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3" name="Shape 1063"/>
          <p:cNvGraphicFramePr/>
          <p:nvPr/>
        </p:nvGraphicFramePr>
        <p:xfrm>
          <a:off x="2546975" y="136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{9FC26654-ED35-4053-BCFC-7B59324F9D6E}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064" name="Shape 1064"/>
          <p:cNvCxnSpPr>
            <a:stCxn id="1057" idx="3"/>
          </p:cNvCxnSpPr>
          <p:nvPr/>
        </p:nvCxnSpPr>
        <p:spPr>
          <a:xfrm>
            <a:off x="2027125" y="15941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1065" name="Shape 1065"/>
          <p:cNvGraphicFramePr/>
          <p:nvPr/>
        </p:nvGraphicFramePr>
        <p:xfrm>
          <a:off x="2546975" y="2048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{9FC26654-ED35-4053-BCFC-7B59324F9D6E}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066" name="Shape 1066"/>
          <p:cNvCxnSpPr/>
          <p:nvPr/>
        </p:nvCxnSpPr>
        <p:spPr>
          <a:xfrm>
            <a:off x="2027125" y="2279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1067" name="Shape 1067"/>
          <p:cNvGraphicFramePr/>
          <p:nvPr/>
        </p:nvGraphicFramePr>
        <p:xfrm>
          <a:off x="2546975" y="3572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{9FC26654-ED35-4053-BCFC-7B59324F9D6E}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068" name="Shape 1068"/>
          <p:cNvCxnSpPr/>
          <p:nvPr/>
        </p:nvCxnSpPr>
        <p:spPr>
          <a:xfrm>
            <a:off x="2027125" y="3803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9" name="Shape 1069"/>
          <p:cNvSpPr txBox="1"/>
          <p:nvPr/>
        </p:nvSpPr>
        <p:spPr>
          <a:xfrm>
            <a:off x="1617550" y="2509225"/>
            <a:ext cx="1098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000"/>
              <a:t>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2000"/>
              <a:t>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2000"/>
              <a:t>.</a:t>
            </a:r>
          </a:p>
        </p:txBody>
      </p:sp>
      <p:graphicFrame>
        <p:nvGraphicFramePr>
          <p:cNvPr id="1070" name="Shape 1070"/>
          <p:cNvGraphicFramePr/>
          <p:nvPr/>
        </p:nvGraphicFramePr>
        <p:xfrm>
          <a:off x="2546975" y="425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{9FC26654-ED35-4053-BCFC-7B59324F9D6E}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0.52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7F6000"/>
                          </a:solidFill>
                        </a:rPr>
                        <a:t>1.9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071" name="Shape 1071"/>
          <p:cNvSpPr txBox="1"/>
          <p:nvPr/>
        </p:nvSpPr>
        <p:spPr>
          <a:xfrm>
            <a:off x="1793300" y="4245750"/>
            <a:ext cx="5113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Sum</a:t>
            </a:r>
          </a:p>
        </p:txBody>
      </p:sp>
      <p:sp>
        <p:nvSpPr>
          <p:cNvPr id="1072" name="Shape 1072"/>
          <p:cNvSpPr txBox="1"/>
          <p:nvPr/>
        </p:nvSpPr>
        <p:spPr>
          <a:xfrm>
            <a:off x="1617550" y="4438825"/>
            <a:ext cx="915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3" name="Shape 1073"/>
          <p:cNvSpPr txBox="1"/>
          <p:nvPr/>
        </p:nvSpPr>
        <p:spPr>
          <a:xfrm>
            <a:off x="4586050" y="4733700"/>
            <a:ext cx="9153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argmax</a:t>
            </a:r>
          </a:p>
        </p:txBody>
      </p:sp>
      <p:cxnSp>
        <p:nvCxnSpPr>
          <p:cNvPr id="1074" name="Shape 1074"/>
          <p:cNvCxnSpPr/>
          <p:nvPr/>
        </p:nvCxnSpPr>
        <p:spPr>
          <a:xfrm rot="10800000">
            <a:off x="4568350" y="4713900"/>
            <a:ext cx="177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 txBox="1"/>
          <p:nvPr/>
        </p:nvSpPr>
        <p:spPr>
          <a:xfrm>
            <a:off x="89000" y="80150"/>
            <a:ext cx="7781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(mnist.test.labels)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predictions = np.zeros(test_size *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).reshape(test_size,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(m_idx,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m.get_accuracy(mnist.test.images, mnist.test.labels))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 = m.predict(mnist.test.images)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predictions += p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ensemble_correct_prediction = tf.equal(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tf.argmax(predictions,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tf.argmax(mnist.test.labels,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ensemble_accuracy = tf.reduce_mean(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tf.cast(ensemble_correct_prediction, 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'Ensemble 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sess.run(ensemble_accuracy))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0" name="Shape 1080"/>
          <p:cNvSpPr txBox="1"/>
          <p:nvPr>
            <p:ph type="title"/>
          </p:nvPr>
        </p:nvSpPr>
        <p:spPr>
          <a:xfrm>
            <a:off x="5340350" y="43875"/>
            <a:ext cx="3448800" cy="1576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Ensemble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prediction  </a:t>
            </a:r>
          </a:p>
        </p:txBody>
      </p:sp>
      <p:sp>
        <p:nvSpPr>
          <p:cNvPr id="1081" name="Shape 1081"/>
          <p:cNvSpPr txBox="1"/>
          <p:nvPr/>
        </p:nvSpPr>
        <p:spPr>
          <a:xfrm>
            <a:off x="6593450" y="2514750"/>
            <a:ext cx="2418000" cy="223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28956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'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 Accuracy: 0.9933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1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0.9946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 Accuracy: 0.9934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3 Accuracy: 0.9935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4 Accuracy: 0.9935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5 Accuracy: 0.9949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6 Accuracy: 0.9941</a:t>
            </a:r>
          </a:p>
          <a:p>
            <a:pPr indent="28956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Ensemble accuracy: 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0.995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</p:txBody>
      </p:sp>
      <p:sp>
        <p:nvSpPr>
          <p:cNvPr id="1082" name="Shape 1082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Exercise</a:t>
            </a:r>
          </a:p>
        </p:txBody>
      </p:sp>
      <p:sp>
        <p:nvSpPr>
          <p:cNvPr id="1088" name="Shape 1088"/>
          <p:cNvSpPr txBox="1"/>
          <p:nvPr>
            <p:ph idx="1" type="body"/>
          </p:nvPr>
        </p:nvSpPr>
        <p:spPr>
          <a:xfrm>
            <a:off x="1239101" y="1460000"/>
            <a:ext cx="7724400" cy="3013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&amp; Wide?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CIFAR 10</a:t>
            </a:r>
          </a:p>
          <a:p>
            <a:pPr indent="-368300" lvl="0" marL="457200">
              <a:spcBef>
                <a:spcPts val="0"/>
              </a:spcBef>
              <a:buSzPts val="2200"/>
              <a:buChar char="●"/>
            </a:pPr>
            <a:r>
              <a:rPr lang="en" sz="2200"/>
              <a:t>ImageNet</a:t>
            </a:r>
          </a:p>
        </p:txBody>
      </p:sp>
      <p:pic>
        <p:nvPicPr>
          <p:cNvPr id="1089" name="Shape 10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800" y="2143550"/>
            <a:ext cx="3591126" cy="25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Shape 1094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Shape 1095"/>
          <p:cNvSpPr txBox="1"/>
          <p:nvPr>
            <p:ph type="title"/>
          </p:nvPr>
        </p:nvSpPr>
        <p:spPr>
          <a:xfrm>
            <a:off x="780150" y="2357525"/>
            <a:ext cx="7583700" cy="25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Tomorrow RNN!</a:t>
            </a: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Time series prediction (stock market)</a:t>
            </a: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Character/sentence analysis</a:t>
            </a: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Neural translation (sequence to sequence)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Backup slides</a:t>
            </a:r>
          </a:p>
        </p:txBody>
      </p:sp>
      <p:sp>
        <p:nvSpPr>
          <p:cNvPr id="1101" name="Shape 110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Shape 1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Shape 1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Shape 1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Initilizing weights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Activation functions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Regularization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Shape 1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Shape 1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Shape 1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Shape 1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Shape 1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Shape 1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Shape 1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Shape 1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Random?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1360400" y="1834250"/>
            <a:ext cx="64233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 = tf.Variable(</a:t>
            </a: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6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Shape 1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Shape 1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Shape 1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Shape 1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Shape 1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-76200"/>
            <a:ext cx="7358450" cy="22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178952"/>
            <a:ext cx="9016762" cy="27359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91" name="Shape 391"/>
          <p:cNvSpPr txBox="1"/>
          <p:nvPr/>
        </p:nvSpPr>
        <p:spPr>
          <a:xfrm>
            <a:off x="5906825" y="4710050"/>
            <a:ext cx="60150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http://stackoverflow.com/questions/33640581/</a:t>
            </a:r>
            <a:r>
              <a:rPr lang="en" sz="1200"/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Char char="•"/>
            </a:pPr>
            <a:r>
              <a:rPr lang="en">
                <a:solidFill>
                  <a:srgbClr val="999999"/>
                </a:solidFill>
              </a:rPr>
              <a:t>Initilizing weights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Activation functions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Regularization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4547550" y="4755925"/>
            <a:ext cx="5025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/>
              <a:t>http://adilmoujahid.com/posts/2016/06/introduction-deep-learning-python-caffe/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2575"/>
            <a:ext cx="8839203" cy="258531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>
            <p:ph type="title"/>
          </p:nvPr>
        </p:nvSpPr>
        <p:spPr>
          <a:xfrm>
            <a:off x="304800" y="-2470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Activation functions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69412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tf.nn.relu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4045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tf.tanh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997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21212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3114875" y="1553550"/>
            <a:ext cx="5876700" cy="288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/>
        </p:nvSpPr>
        <p:spPr>
          <a:xfrm>
            <a:off x="4547550" y="4755925"/>
            <a:ext cx="5025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/>
              <a:t>http://adilmoujahid.com/posts/2016/06/introduction-deep-learning-python-caffe/</a:t>
            </a:r>
          </a:p>
        </p:txBody>
      </p:sp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2575"/>
            <a:ext cx="8839203" cy="258531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>
            <p:ph type="title"/>
          </p:nvPr>
        </p:nvSpPr>
        <p:spPr>
          <a:xfrm>
            <a:off x="304800" y="-2470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Activation functions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69412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tf.nn.relu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4045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tf.tanh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997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tf.sigmoid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Char char="•"/>
            </a:pPr>
            <a:r>
              <a:rPr lang="en">
                <a:solidFill>
                  <a:srgbClr val="999999"/>
                </a:solidFill>
              </a:rPr>
              <a:t>Initilizing weights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Char char="•"/>
            </a:pPr>
            <a:r>
              <a:rPr lang="en">
                <a:solidFill>
                  <a:srgbClr val="999999"/>
                </a:solidFill>
              </a:rPr>
              <a:t>Activation functions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Regularization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Overfitting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665" y="1642433"/>
            <a:ext cx="3646500" cy="33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1269" y="3442836"/>
            <a:ext cx="515400" cy="4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8073" y="3155460"/>
            <a:ext cx="477600" cy="2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1365" y="1642433"/>
            <a:ext cx="3646500" cy="33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8970" y="3442836"/>
            <a:ext cx="515400" cy="4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5773" y="3155460"/>
            <a:ext cx="477600" cy="2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Am I overfitting?</a:t>
            </a:r>
          </a:p>
        </p:txBody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1364883" y="1447787"/>
            <a:ext cx="6414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Very high accuracy on the training dataset (eg: 0.99)</a:t>
            </a: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Poor accuracy on the test data set (0.85)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61" y="1649377"/>
            <a:ext cx="7654079" cy="184474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114300" y="11430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500"/>
          </a:p>
        </p:txBody>
      </p:sp>
      <p:sp>
        <p:nvSpPr>
          <p:cNvPr id="264" name="Shape 26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Gifts from Google and Line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619" y="4429120"/>
            <a:ext cx="714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0575" y="4456035"/>
            <a:ext cx="660553" cy="66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Solutions for overfitting</a:t>
            </a:r>
          </a:p>
        </p:txBody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1364883" y="1447787"/>
            <a:ext cx="6414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training data!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Reduce the number of features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b="1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1812726" y="1327501"/>
            <a:ext cx="5518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not have too big numbers in the weight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1812726" y="1327501"/>
            <a:ext cx="5518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not have too big numbers in the weight </a:t>
            </a:r>
          </a:p>
        </p:txBody>
      </p:sp>
      <p:pic>
        <p:nvPicPr>
          <p:cNvPr id="460" name="Shape 4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0858" y="3077866"/>
            <a:ext cx="1768500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530426">
            <a:off x="5451818" y="2094652"/>
            <a:ext cx="2448778" cy="627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2726" y="4012278"/>
            <a:ext cx="5518500" cy="2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/>
          <p:nvPr/>
        </p:nvSpPr>
        <p:spPr>
          <a:xfrm>
            <a:off x="4370665" y="3097411"/>
            <a:ext cx="688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47365" y="133945"/>
            <a:ext cx="9049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Dropout:  A Simple Way to Prevent  Neural Networks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Overfitting [Srivastava et al. 2014]</a:t>
            </a: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7249" y="1260459"/>
            <a:ext cx="6129600" cy="31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Shape 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60" y="-596"/>
            <a:ext cx="9146100" cy="51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Shape 4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628" y="25637"/>
            <a:ext cx="9165300" cy="51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implementation</a:t>
            </a:r>
          </a:p>
        </p:txBody>
      </p:sp>
      <p:sp>
        <p:nvSpPr>
          <p:cNvPr id="485" name="Shape 485"/>
          <p:cNvSpPr/>
          <p:nvPr/>
        </p:nvSpPr>
        <p:spPr>
          <a:xfrm>
            <a:off x="2112450" y="1437750"/>
            <a:ext cx="4818300" cy="142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i="0" lang="en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tf.placeholder(</a:t>
            </a:r>
            <a:r>
              <a:rPr b="1" i="0" lang="en" u="none" cap="none" strike="noStrike">
                <a:solidFill>
                  <a:srgbClr val="008F00"/>
                </a:solidFill>
                <a:latin typeface="Consolas"/>
                <a:ea typeface="Consolas"/>
                <a:cs typeface="Consolas"/>
                <a:sym typeface="Consolas"/>
              </a:rPr>
              <a:t>"float"</a:t>
            </a:r>
            <a:r>
              <a:rPr i="0" lang="en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L1 = …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br>
              <a:rPr i="0" lang="en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L1_d = tf.nn.dropout(L1, 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266800" y="2875950"/>
            <a:ext cx="8707800" cy="17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TRAIN:</a:t>
            </a:r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sess.run(optimizer, </a:t>
            </a:r>
            <a:r>
              <a:rPr i="0" lang="en" sz="1300" u="none" cap="none" strike="noStrike">
                <a:solidFill>
                  <a:srgbClr val="7B23AA"/>
                </a:solidFill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={X: batch_xs, Y: batch_ys, 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i="0" lang="en" sz="1300" u="none" cap="none" strike="noStrike">
                <a:solidFill>
                  <a:srgbClr val="0433FF"/>
                </a:solidFill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  <a:b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EVALUATION:</a:t>
            </a:r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993"/>
              </a:buClr>
              <a:buFont typeface="Arial"/>
              <a:buNone/>
            </a:pPr>
            <a:r>
              <a:rPr b="1" i="0" lang="en" sz="1300" u="none" cap="none" strike="noStrike">
                <a:solidFill>
                  <a:srgbClr val="011993"/>
                </a:solidFill>
                <a:latin typeface="Consolas"/>
                <a:ea typeface="Consolas"/>
                <a:cs typeface="Consolas"/>
                <a:sym typeface="Consolas"/>
              </a:rPr>
              <a:t>print </a:t>
            </a:r>
            <a:r>
              <a:rPr b="1" i="0" lang="en" sz="1300" u="none" cap="none" strike="noStrike">
                <a:solidFill>
                  <a:srgbClr val="008F00"/>
                </a:solidFill>
                <a:latin typeface="Consolas"/>
                <a:ea typeface="Consolas"/>
                <a:cs typeface="Consolas"/>
                <a:sym typeface="Consolas"/>
              </a:rPr>
              <a:t>"Accuracy:"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accuracy.eval({X: mnist.test.images, Y: mnist.test.labels, 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i="0" lang="en" sz="1300" u="none" cap="none" strike="noStrike">
                <a:solidFill>
                  <a:srgbClr val="0433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/>
        </p:nvSpPr>
        <p:spPr>
          <a:xfrm>
            <a:off x="4347225" y="199250"/>
            <a:ext cx="47781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>
                <a:latin typeface="Gill Sans"/>
                <a:ea typeface="Gill Sans"/>
                <a:cs typeface="Gill Sans"/>
                <a:sym typeface="Gill Sans"/>
              </a:rPr>
              <a:t>Dropout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for MNIST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0" y="0"/>
            <a:ext cx="7649400" cy="4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dropout (keep_prob) rate  0.7 on training, but should be 1 for testing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tf.placeholder(tf.float32)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"W1"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b="1" lang="en" sz="1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tf.get_variable(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"W2"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b="1" lang="en" sz="1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batch_ys, </a:t>
            </a:r>
            <a:r>
              <a:rPr b="1" lang="en" sz="13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 = sess.run([cost, optimizer],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X: mnist.test.images, Y: mnist.test.labels, </a:t>
            </a:r>
            <a:r>
              <a:rPr b="1" lang="en" sz="13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3175675" y="4737600"/>
            <a:ext cx="59682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https://github.com/hunkim/DeepLearningZeroToAll/blob/master/lab-10-5-mnist_nn_dropout.py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Char char="•"/>
            </a:pPr>
            <a:r>
              <a:rPr lang="en">
                <a:solidFill>
                  <a:srgbClr val="999999"/>
                </a:solidFill>
              </a:rPr>
              <a:t>Initilizing weights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Char char="•"/>
            </a:pPr>
            <a:r>
              <a:rPr lang="en">
                <a:solidFill>
                  <a:srgbClr val="999999"/>
                </a:solidFill>
              </a:rPr>
              <a:t>Activation functions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Char char="•"/>
            </a:pPr>
            <a:r>
              <a:rPr lang="en">
                <a:solidFill>
                  <a:srgbClr val="999999"/>
                </a:solidFill>
              </a:rPr>
              <a:t>Regularization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Optimizer</a:t>
            </a:r>
            <a:r>
              <a:rPr lang="en"/>
              <a:t>s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842025" y="1191150"/>
            <a:ext cx="7710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5498575" y="4737600"/>
            <a:ext cx="3645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https://www.tensorflow.org/api_guides/python/train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TensorFlow Mechanics 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1318525" y="1230775"/>
            <a:ext cx="33840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feed data and run graph (operation)</a:t>
            </a:r>
            <a:br>
              <a:rPr lang="en" sz="1400"/>
            </a:br>
            <a:r>
              <a:rPr b="1" i="1" lang="en" sz="1400"/>
              <a:t>sess.run (op, feed_dict={x: x_data})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273" name="Shape 273"/>
          <p:cNvSpPr txBox="1"/>
          <p:nvPr/>
        </p:nvSpPr>
        <p:spPr>
          <a:xfrm>
            <a:off x="7158250" y="3555456"/>
            <a:ext cx="3384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update variables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in the graph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(and return values)</a:t>
            </a:r>
            <a:r>
              <a:rPr b="1" lang="en" sz="1400"/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grpSp>
        <p:nvGrpSpPr>
          <p:cNvPr id="274" name="Shape 274"/>
          <p:cNvGrpSpPr/>
          <p:nvPr/>
        </p:nvGrpSpPr>
        <p:grpSpPr>
          <a:xfrm>
            <a:off x="2947675" y="1707149"/>
            <a:ext cx="4345525" cy="3285000"/>
            <a:chOff x="2322525" y="1302249"/>
            <a:chExt cx="4345525" cy="3285000"/>
          </a:xfrm>
        </p:grpSpPr>
        <p:pic>
          <p:nvPicPr>
            <p:cNvPr id="275" name="Shape 2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22525" y="1302249"/>
              <a:ext cx="4345525" cy="328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Shape 2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56025" y="2044163"/>
              <a:ext cx="1431725" cy="1765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7" name="Shape 2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075" y="2956725"/>
            <a:ext cx="1290879" cy="86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125" y="1314737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0825" y="3767475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902050" y="3090550"/>
            <a:ext cx="2391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Build graph using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TensorFlow operations</a:t>
            </a:r>
          </a:p>
        </p:txBody>
      </p:sp>
      <p:pic>
        <p:nvPicPr>
          <p:cNvPr id="281" name="Shape 2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625" y="3178750"/>
            <a:ext cx="357425" cy="3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Optimizer</a:t>
            </a:r>
            <a:r>
              <a:rPr lang="en"/>
              <a:t>s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842025" y="1191150"/>
            <a:ext cx="7710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882625" y="1714650"/>
            <a:ext cx="672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ts val="1400"/>
              <a:buChar char="●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3"/>
              </a:rPr>
              <a:t>tf.train.AdadeltaOptimizer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ts val="1400"/>
              <a:buChar char="●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4"/>
              </a:rPr>
              <a:t>tf.train.AdagradOptimizer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ts val="1400"/>
              <a:buChar char="●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5"/>
              </a:rPr>
              <a:t>tf.train.AdagradDAOptimizer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ts val="1400"/>
              <a:buChar char="●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6"/>
              </a:rPr>
              <a:t>tf.train.MomentumOptimizer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ts val="1400"/>
              <a:buChar char="●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7"/>
              </a:rPr>
              <a:t>tf.train.AdamOptimizer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ts val="1400"/>
              <a:buChar char="●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8"/>
              </a:rPr>
              <a:t>tf.train.FtrlOptimizer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ts val="1400"/>
              <a:buChar char="●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9"/>
              </a:rPr>
              <a:t>tf.train.ProximalGradientDescentOptimizer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ts val="1400"/>
              <a:buChar char="●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10"/>
              </a:rPr>
              <a:t>tf.train.ProximalAdagradOptimizer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ts val="1400"/>
              <a:buChar char="●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11"/>
              </a:rPr>
              <a:t>tf.train.RMSPropOptimizer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5498575" y="4737600"/>
            <a:ext cx="3645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12"/>
              </a:rPr>
              <a:t>https://www.tensorflow.org/api_guides/python/train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ADAM: a method for stochastic optimization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[Kingma et al. 2015]</a:t>
            </a:r>
          </a:p>
        </p:txBody>
      </p:sp>
      <p:pic>
        <p:nvPicPr>
          <p:cNvPr id="520" name="Shape 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652" y="1238958"/>
            <a:ext cx="3907800" cy="36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Use Adam Optimizer</a:t>
            </a:r>
          </a:p>
        </p:txBody>
      </p:sp>
      <p:sp>
        <p:nvSpPr>
          <p:cNvPr id="526" name="Shape 526"/>
          <p:cNvSpPr txBox="1"/>
          <p:nvPr/>
        </p:nvSpPr>
        <p:spPr>
          <a:xfrm>
            <a:off x="120775" y="1673950"/>
            <a:ext cx="89280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logits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</a:t>
            </a:r>
            <a:r>
              <a:rPr b="1" lang="en" sz="16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AdamOptimizer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/>
              <a:t>Day 2: CNN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Shape 5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/>
          <p:nvPr/>
        </p:nvSpPr>
        <p:spPr>
          <a:xfrm>
            <a:off x="2679001" y="3912750"/>
            <a:ext cx="3786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  <p:sp>
        <p:nvSpPr>
          <p:cNvPr id="540" name="Shape 540"/>
          <p:cNvSpPr/>
          <p:nvPr/>
        </p:nvSpPr>
        <p:spPr>
          <a:xfrm>
            <a:off x="2971800" y="142875"/>
            <a:ext cx="3677400" cy="107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Shape 5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Shape 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Shape 5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Shape 5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Shape 5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Machine Learning Basics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Linear Regression</a:t>
            </a:r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Logistic Regression (Binary classification)</a:t>
            </a:r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Softmax Classification</a:t>
            </a:r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Neural Networks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Shape 5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Shape 5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Shape 5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Shape 5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Shape 5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Shape 6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Shape 6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Shape 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Shape 6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Linear Regression</a:t>
            </a: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240" y="356146"/>
            <a:ext cx="1992000" cy="2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446" y="2069834"/>
            <a:ext cx="3703500" cy="6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814400" y="771525"/>
            <a:ext cx="7691400" cy="12327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Our hypothesis XW+b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W + b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814388" y="2843213"/>
            <a:ext cx="7691400" cy="5964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tf.reduce_mean(tf.square(hypothesis - y_train))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778675" y="4069175"/>
            <a:ext cx="7691400" cy="757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Minimize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tf.train.GradientDescentOptimizer(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minimize(cost)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483394" y="36123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328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0" y="2223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50" y="3612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24150" y="35921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Shape 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Shape 621"/>
          <p:cNvSpPr/>
          <p:nvPr/>
        </p:nvSpPr>
        <p:spPr>
          <a:xfrm>
            <a:off x="4786600" y="3369525"/>
            <a:ext cx="3002100" cy="111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Shape 6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Shape 6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Shape 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Shape 6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Shape 6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Shape 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Shape 6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Shape 6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/>
        </p:nvSpPr>
        <p:spPr>
          <a:xfrm>
            <a:off x="702275" y="47076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08" name="Shape 308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Logistic Regression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483394" y="45267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8619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604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526750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483394" y="25438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483394" y="8771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pic>
        <p:nvPicPr>
          <p:cNvPr id="315" name="Shape 3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5065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Shape 6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Shape 6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Shape 6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Shape 6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Shape 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Shape 6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>
            <p:ph type="title"/>
          </p:nvPr>
        </p:nvSpPr>
        <p:spPr>
          <a:xfrm>
            <a:off x="-8188" y="133945"/>
            <a:ext cx="9160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Convolutional Neural Networks for Sentence Classification [Yoon Kim, 2014]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702" name="Shape 7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275" y="1495425"/>
            <a:ext cx="7029600" cy="34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Shape 707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Shape 70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 Basics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710" name="Shape 71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711" name="Shape 7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2" name="Shape 712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713" name="Shape 7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</a:p>
        </p:txBody>
      </p:sp>
      <p:pic>
        <p:nvPicPr>
          <p:cNvPr id="719" name="Shape 7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Shape 720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13" y="1147995"/>
            <a:ext cx="8244967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for CT images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110725" y="4469100"/>
            <a:ext cx="8887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r>
              <a:rPr lang="en" sz="1100"/>
              <a:t>Asan Medical Center &amp; Microsoft Medical Bigdata Contest Winner by GeunYoung Lee and Alex Kim </a:t>
            </a:r>
          </a:p>
          <a:p>
            <a:pPr indent="0" lvl="0" marL="0" rtl="0" algn="r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https://www.slideshare.net/GYLee3/ss-72966495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702275" y="47076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21" name="Shape 321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Logistic Regression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483394" y="45267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8619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604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526750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483394" y="25438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483394" y="8771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627500" y="1801775"/>
            <a:ext cx="57756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275" y="1309725"/>
            <a:ext cx="4310351" cy="5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464400" y="3376650"/>
            <a:ext cx="12701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tf.log(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600" y="2917376"/>
            <a:ext cx="5407698" cy="44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8550" y="1657400"/>
            <a:ext cx="3068125" cy="18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47950" y="45065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Convolution layer and max pooling </a:t>
            </a:r>
          </a:p>
        </p:txBody>
      </p:sp>
      <p:pic>
        <p:nvPicPr>
          <p:cNvPr id="733" name="Shape 7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6500" cy="3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Shape 7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6500" cy="4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Shape 7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2276" y="1683750"/>
            <a:ext cx="5350799" cy="245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Simple convolution layer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Stride: 1x1</a:t>
            </a:r>
          </a:p>
        </p:txBody>
      </p:sp>
      <p:pic>
        <p:nvPicPr>
          <p:cNvPr id="741" name="Shape 7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4654552" cy="341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Shape 7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427" y="1465920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3045025" y="1625275"/>
            <a:ext cx="1345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000"/>
              <a:t>3x3x1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2864575" y="1982125"/>
            <a:ext cx="1858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2</a:t>
            </a:r>
            <a:r>
              <a:rPr lang="en" sz="2000"/>
              <a:t>x2x1 filter</a:t>
            </a:r>
          </a:p>
        </p:txBody>
      </p:sp>
      <p:pic>
        <p:nvPicPr>
          <p:cNvPr id="745" name="Shape 7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8500" y="1574570"/>
            <a:ext cx="1858800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Shape 746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Shape 7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304800"/>
            <a:ext cx="8300749" cy="448067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Shape 752"/>
          <p:cNvSpPr txBox="1"/>
          <p:nvPr>
            <p:ph type="title"/>
          </p:nvPr>
        </p:nvSpPr>
        <p:spPr>
          <a:xfrm>
            <a:off x="5671058" y="2781800"/>
            <a:ext cx="32277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Toy image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Shape 757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Simple convolution layer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Stride: 1x1, Padding: VALID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761" name="Shape 761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id="763" name="Shape 7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4" name="Shape 764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765" name="Shape 765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766" name="Shape 766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</a:p>
          </p:txBody>
        </p:sp>
        <p:sp>
          <p:nvSpPr>
            <p:cNvPr id="767" name="Shape 767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  <p:sp>
          <p:nvSpPr>
            <p:cNvPr id="768" name="Shape 768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</a:p>
          </p:txBody>
        </p:sp>
        <p:sp>
          <p:nvSpPr>
            <p:cNvPr id="769" name="Shape 769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sp>
          <p:nvSpPr>
            <p:cNvPr id="770" name="Shape 770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</a:p>
          </p:txBody>
        </p:sp>
        <p:sp>
          <p:nvSpPr>
            <p:cNvPr id="771" name="Shape 771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</a:p>
          </p:txBody>
        </p:sp>
        <p:sp>
          <p:nvSpPr>
            <p:cNvPr id="772" name="Shape 772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sp>
          <p:nvSpPr>
            <p:cNvPr id="773" name="Shape 773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</a:p>
          </p:txBody>
        </p:sp>
      </p:grpSp>
      <p:sp>
        <p:nvSpPr>
          <p:cNvPr id="774" name="Shape 774"/>
          <p:cNvSpPr txBox="1"/>
          <p:nvPr/>
        </p:nvSpPr>
        <p:spPr>
          <a:xfrm>
            <a:off x="3329875" y="4175300"/>
            <a:ext cx="3000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[[[[1.]],[[1.]]],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[[[1.]],[[1.]]]]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shape=(2,2,1,1)</a:t>
            </a:r>
          </a:p>
        </p:txBody>
      </p:sp>
      <p:pic>
        <p:nvPicPr>
          <p:cNvPr id="775" name="Shape 7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VALID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81" name="Shape 7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5" y="478132"/>
            <a:ext cx="9143999" cy="4589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Shape 782"/>
          <p:cNvGrpSpPr/>
          <p:nvPr/>
        </p:nvGrpSpPr>
        <p:grpSpPr>
          <a:xfrm>
            <a:off x="5892760" y="2536880"/>
            <a:ext cx="2873847" cy="2651853"/>
            <a:chOff x="406299" y="749200"/>
            <a:chExt cx="4143976" cy="4328850"/>
          </a:xfrm>
        </p:grpSpPr>
        <p:pic>
          <p:nvPicPr>
            <p:cNvPr id="783" name="Shape 783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4" name="Shape 784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785" name="Shape 785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786" name="Shape 786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787" name="Shape 787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pic>
          <p:nvPicPr>
            <p:cNvPr id="788" name="Shape 7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9" name="Shape 789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790" name="Shape 790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</a:p>
            </p:txBody>
          </p:sp>
          <p:sp>
            <p:nvSpPr>
              <p:cNvPr id="791" name="Shape 791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</a:p>
            </p:txBody>
          </p:sp>
          <p:sp>
            <p:nvSpPr>
              <p:cNvPr id="792" name="Shape 792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</a:p>
            </p:txBody>
          </p:sp>
          <p:sp>
            <p:nvSpPr>
              <p:cNvPr id="793" name="Shape 793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</a:p>
            </p:txBody>
          </p:sp>
          <p:sp>
            <p:nvSpPr>
              <p:cNvPr id="794" name="Shape 794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</a:p>
            </p:txBody>
          </p:sp>
          <p:sp>
            <p:nvSpPr>
              <p:cNvPr id="795" name="Shape 795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</a:p>
            </p:txBody>
          </p:sp>
          <p:sp>
            <p:nvSpPr>
              <p:cNvPr id="796" name="Shape 796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</a:p>
            </p:txBody>
          </p:sp>
          <p:sp>
            <p:nvSpPr>
              <p:cNvPr id="797" name="Shape 797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</a:p>
            </p:txBody>
          </p:sp>
          <p:sp>
            <p:nvSpPr>
              <p:cNvPr id="798" name="Shape 798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</a:p>
            </p:txBody>
          </p:sp>
        </p:grp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Shape 803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Shape 804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805" name="Shape 805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9" name="Shape 809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810" name="Shape 810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811" name="Shape 811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</a:p>
          </p:txBody>
        </p:sp>
        <p:sp>
          <p:nvSpPr>
            <p:cNvPr id="812" name="Shape 812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  <p:sp>
          <p:nvSpPr>
            <p:cNvPr id="813" name="Shape 813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</a:p>
          </p:txBody>
        </p:sp>
        <p:sp>
          <p:nvSpPr>
            <p:cNvPr id="814" name="Shape 814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sp>
          <p:nvSpPr>
            <p:cNvPr id="815" name="Shape 815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</a:p>
          </p:txBody>
        </p:sp>
        <p:sp>
          <p:nvSpPr>
            <p:cNvPr id="816" name="Shape 816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</a:p>
          </p:txBody>
        </p:sp>
        <p:sp>
          <p:nvSpPr>
            <p:cNvPr id="817" name="Shape 817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sp>
          <p:nvSpPr>
            <p:cNvPr id="818" name="Shape 818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</a:p>
          </p:txBody>
        </p:sp>
      </p:grpSp>
      <p:pic>
        <p:nvPicPr>
          <p:cNvPr id="819" name="Shape 8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Shape 820"/>
          <p:cNvSpPr txBox="1"/>
          <p:nvPr/>
        </p:nvSpPr>
        <p:spPr>
          <a:xfrm rot="-482792">
            <a:off x="1839107" y="6818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821" name="Shape 821"/>
          <p:cNvSpPr txBox="1"/>
          <p:nvPr/>
        </p:nvSpPr>
        <p:spPr>
          <a:xfrm rot="-482792">
            <a:off x="1839107" y="17486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822" name="Shape 822"/>
          <p:cNvSpPr txBox="1"/>
          <p:nvPr/>
        </p:nvSpPr>
        <p:spPr>
          <a:xfrm rot="-482792">
            <a:off x="1839107" y="28154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grpSp>
        <p:nvGrpSpPr>
          <p:cNvPr id="823" name="Shape 823"/>
          <p:cNvGrpSpPr/>
          <p:nvPr/>
        </p:nvGrpSpPr>
        <p:grpSpPr>
          <a:xfrm>
            <a:off x="838314" y="3764249"/>
            <a:ext cx="1398425" cy="1425000"/>
            <a:chOff x="762114" y="3078449"/>
            <a:chExt cx="1398425" cy="1425000"/>
          </a:xfrm>
        </p:grpSpPr>
        <p:sp>
          <p:nvSpPr>
            <p:cNvPr id="824" name="Shape 824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825" name="Shape 825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826" name="Shape 826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</p:grpSp>
      <p:sp>
        <p:nvSpPr>
          <p:cNvPr id="827" name="Shape 827"/>
          <p:cNvSpPr txBox="1"/>
          <p:nvPr/>
        </p:nvSpPr>
        <p:spPr>
          <a:xfrm rot="-482792">
            <a:off x="1915307" y="34250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7866050" y="378905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8295550" y="242670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830" name="Shape 83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Simple convolution layer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</a:t>
            </a: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SAME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/>
          <p:nvPr>
            <p:ph type="title"/>
          </p:nvPr>
        </p:nvSpPr>
        <p:spPr>
          <a:xfrm>
            <a:off x="-8188" y="-3994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SAME</a:t>
            </a:r>
          </a:p>
        </p:txBody>
      </p:sp>
      <p:pic>
        <p:nvPicPr>
          <p:cNvPr id="836" name="Shape 8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00" y="406166"/>
            <a:ext cx="9143999" cy="47373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7" name="Shape 837"/>
          <p:cNvGrpSpPr/>
          <p:nvPr/>
        </p:nvGrpSpPr>
        <p:grpSpPr>
          <a:xfrm>
            <a:off x="5859360" y="2585361"/>
            <a:ext cx="2753258" cy="2500519"/>
            <a:chOff x="406299" y="642024"/>
            <a:chExt cx="4143976" cy="4547225"/>
          </a:xfrm>
        </p:grpSpPr>
        <p:pic>
          <p:nvPicPr>
            <p:cNvPr id="838" name="Shape 838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9" name="Shape 839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840" name="Shape 840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841" name="Shape 841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842" name="Shape 842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pic>
          <p:nvPicPr>
            <p:cNvPr id="843" name="Shape 8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4" name="Shape 844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845" name="Shape 845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</a:p>
            </p:txBody>
          </p:sp>
          <p:sp>
            <p:nvSpPr>
              <p:cNvPr id="846" name="Shape 846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</a:p>
            </p:txBody>
          </p:sp>
          <p:sp>
            <p:nvSpPr>
              <p:cNvPr id="847" name="Shape 847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</a:p>
            </p:txBody>
          </p:sp>
          <p:sp>
            <p:nvSpPr>
              <p:cNvPr id="848" name="Shape 848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</a:p>
            </p:txBody>
          </p:sp>
          <p:sp>
            <p:nvSpPr>
              <p:cNvPr id="849" name="Shape 849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</a:p>
            </p:txBody>
          </p:sp>
          <p:sp>
            <p:nvSpPr>
              <p:cNvPr id="850" name="Shape 850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</a:p>
            </p:txBody>
          </p:sp>
          <p:sp>
            <p:nvSpPr>
              <p:cNvPr id="851" name="Shape 851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</a:p>
            </p:txBody>
          </p:sp>
          <p:sp>
            <p:nvSpPr>
              <p:cNvPr id="852" name="Shape 852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</a:p>
            </p:txBody>
          </p:sp>
          <p:sp>
            <p:nvSpPr>
              <p:cNvPr id="853" name="Shape 853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</a:p>
            </p:txBody>
          </p:sp>
        </p:grpSp>
        <p:sp>
          <p:nvSpPr>
            <p:cNvPr id="854" name="Shape 854"/>
            <p:cNvSpPr txBox="1"/>
            <p:nvPr/>
          </p:nvSpPr>
          <p:spPr>
            <a:xfrm rot="-482792">
              <a:off x="1839107" y="6818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855" name="Shape 855"/>
            <p:cNvSpPr txBox="1"/>
            <p:nvPr/>
          </p:nvSpPr>
          <p:spPr>
            <a:xfrm rot="-482792">
              <a:off x="1839107" y="17486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856" name="Shape 856"/>
            <p:cNvSpPr txBox="1"/>
            <p:nvPr/>
          </p:nvSpPr>
          <p:spPr>
            <a:xfrm rot="-482792">
              <a:off x="1839107" y="28154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grpSp>
          <p:nvGrpSpPr>
            <p:cNvPr id="857" name="Shape 857"/>
            <p:cNvGrpSpPr/>
            <p:nvPr/>
          </p:nvGrpSpPr>
          <p:grpSpPr>
            <a:xfrm>
              <a:off x="838314" y="3764249"/>
              <a:ext cx="1398425" cy="1425000"/>
              <a:chOff x="762114" y="3078449"/>
              <a:chExt cx="1398425" cy="1425000"/>
            </a:xfrm>
          </p:grpSpPr>
          <p:sp>
            <p:nvSpPr>
              <p:cNvPr id="858" name="Shape 858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</a:p>
            </p:txBody>
          </p:sp>
          <p:sp>
            <p:nvSpPr>
              <p:cNvPr id="859" name="Shape 859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</a:p>
            </p:txBody>
          </p:sp>
          <p:sp>
            <p:nvSpPr>
              <p:cNvPr id="860" name="Shape 860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</a:p>
            </p:txBody>
          </p:sp>
        </p:grpSp>
        <p:sp>
          <p:nvSpPr>
            <p:cNvPr id="861" name="Shape 861"/>
            <p:cNvSpPr txBox="1"/>
            <p:nvPr/>
          </p:nvSpPr>
          <p:spPr>
            <a:xfrm rot="-482792">
              <a:off x="1915307" y="34250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Shape 8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2" y="0"/>
            <a:ext cx="849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/>
          <p:nvPr>
            <p:ph type="title"/>
          </p:nvPr>
        </p:nvSpPr>
        <p:spPr>
          <a:xfrm>
            <a:off x="1998550" y="133950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Max Pooling</a:t>
            </a:r>
          </a:p>
        </p:txBody>
      </p:sp>
      <p:pic>
        <p:nvPicPr>
          <p:cNvPr id="872" name="Shape 8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800" y="108000"/>
            <a:ext cx="1562100" cy="14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Shape 8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8775"/>
            <a:ext cx="8839199" cy="232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3950" y="3059975"/>
            <a:ext cx="6409251" cy="16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  <p:pic>
        <p:nvPicPr>
          <p:cNvPr id="881" name="Shape 8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5" y="0"/>
            <a:ext cx="9284306" cy="48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 txBox="1"/>
          <p:nvPr>
            <p:ph type="title"/>
          </p:nvPr>
        </p:nvSpPr>
        <p:spPr>
          <a:xfrm>
            <a:off x="2424650" y="2731750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MNIST image loading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Softmax Classifier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(logits)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  <p:sp>
        <p:nvSpPr>
          <p:cNvPr id="888" name="Shape 888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MNIST Convolution layer</a:t>
            </a:r>
          </a:p>
        </p:txBody>
      </p:sp>
      <p:pic>
        <p:nvPicPr>
          <p:cNvPr id="889" name="Shape 8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0" y="1297629"/>
            <a:ext cx="9082901" cy="327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  <p:sp>
        <p:nvSpPr>
          <p:cNvPr id="895" name="Shape 895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MNIST Max pooling</a:t>
            </a:r>
          </a:p>
        </p:txBody>
      </p:sp>
      <p:pic>
        <p:nvPicPr>
          <p:cNvPr id="896" name="Shape 8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2325"/>
            <a:ext cx="9144000" cy="2719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Shape 90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 MNIST 99%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904" name="Shape 904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905" name="Shape 90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6" name="Shape 90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907" name="Shape 9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</a:p>
        </p:txBody>
      </p:sp>
      <p:pic>
        <p:nvPicPr>
          <p:cNvPr id="913" name="Shape 9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Shape 914"/>
          <p:cNvSpPr/>
          <p:nvPr/>
        </p:nvSpPr>
        <p:spPr>
          <a:xfrm>
            <a:off x="5208925" y="4711825"/>
            <a:ext cx="3739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i="0" lang="en" sz="1200" u="none" cap="none" strike="noStrike">
                <a:solidFill>
                  <a:srgbClr val="000000"/>
                </a:solidFill>
              </a:rPr>
              <a:t>http://parse.ele.tue.nl/cluster/2/CNNArchitecture.jpg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Simple CNN</a:t>
            </a:r>
          </a:p>
        </p:txBody>
      </p:sp>
      <p:pic>
        <p:nvPicPr>
          <p:cNvPr id="920" name="Shape 9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1707995"/>
            <a:ext cx="66103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/>
        </p:nvSpPr>
        <p:spPr>
          <a:xfrm>
            <a:off x="6657425" y="131100"/>
            <a:ext cx="8637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6" name="Shape 926"/>
          <p:cNvSpPr txBox="1"/>
          <p:nvPr/>
        </p:nvSpPr>
        <p:spPr>
          <a:xfrm>
            <a:off x="27000" y="1187400"/>
            <a:ext cx="9090000" cy="3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tf.reshape(X,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</p:txBody>
      </p:sp>
      <p:sp>
        <p:nvSpPr>
          <p:cNvPr id="927" name="Shape 927"/>
          <p:cNvSpPr txBox="1"/>
          <p:nvPr>
            <p:ph type="title"/>
          </p:nvPr>
        </p:nvSpPr>
        <p:spPr>
          <a:xfrm>
            <a:off x="-8200" y="-18450"/>
            <a:ext cx="6617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Conv layer 1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pic>
        <p:nvPicPr>
          <p:cNvPr id="929" name="Shape 9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/>
        </p:nvSpPr>
        <p:spPr>
          <a:xfrm>
            <a:off x="27000" y="7757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5" name="Shape 935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Conv layer 2</a:t>
            </a:r>
          </a:p>
        </p:txBody>
      </p:sp>
      <p:sp>
        <p:nvSpPr>
          <p:cNvPr id="936" name="Shape 936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937" name="Shape 937"/>
          <p:cNvSpPr/>
          <p:nvPr/>
        </p:nvSpPr>
        <p:spPr>
          <a:xfrm>
            <a:off x="7495625" y="131100"/>
            <a:ext cx="9183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8" name="Shape 9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/>
        </p:nvSpPr>
        <p:spPr>
          <a:xfrm>
            <a:off x="27000" y="9281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FC 7x7x64 inputs -&gt; 10 outputs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tf.get_variable(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"W3"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4" name="Shape 944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Fully Connected (FC, Dense)</a:t>
            </a:r>
            <a:r>
              <a:rPr lang="en"/>
              <a:t> layer</a:t>
            </a:r>
          </a:p>
        </p:txBody>
      </p:sp>
      <p:sp>
        <p:nvSpPr>
          <p:cNvPr id="945" name="Shape 945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946" name="Shape 946"/>
          <p:cNvSpPr/>
          <p:nvPr/>
        </p:nvSpPr>
        <p:spPr>
          <a:xfrm>
            <a:off x="8333825" y="1706600"/>
            <a:ext cx="719400" cy="108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7" name="Shape 9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527" y="14795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Training and Evaluation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960" name="Shape 960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</a:p>
        </p:txBody>
      </p:sp>
      <p:sp>
        <p:nvSpPr>
          <p:cNvPr id="961" name="Shape 961"/>
          <p:cNvSpPr txBox="1"/>
          <p:nvPr/>
        </p:nvSpPr>
        <p:spPr>
          <a:xfrm>
            <a:off x="6690725" y="1438200"/>
            <a:ext cx="2359800" cy="2731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0001 cost = 0.340291267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0002 cost = 0.090731326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0003 cost = 0.064477619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0004 cost = 0.050683064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0011 cost = 0.017758641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0012 cost = 0.014156652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0.012397016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0.010693789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0.009469977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0.9885</a:t>
            </a:r>
          </a:p>
        </p:txBody>
      </p:sp>
      <p:sp>
        <p:nvSpPr>
          <p:cNvPr id="962" name="Shape 962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Training and Evaluation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Softmax Classifier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B7B7B7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(logits)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axis=1))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304800" y="3219950"/>
            <a:ext cx="8750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cost = tf.reduce_mean(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tf.nn.softmax_cross_entropy_with_logits(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=logits,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=Y))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 txBox="1"/>
          <p:nvPr>
            <p:ph type="title"/>
          </p:nvPr>
        </p:nvSpPr>
        <p:spPr>
          <a:xfrm>
            <a:off x="2745925" y="1718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Deep CNN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969" name="Shape 9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/>
          <p:nvPr/>
        </p:nvSpPr>
        <p:spPr>
          <a:xfrm>
            <a:off x="4606875" y="-176700"/>
            <a:ext cx="4599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L3 ImgIn shape=(?, 7, 7, 64)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7, 7, 128)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4, 4, 128)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Reshape   -&gt;(?, 4 * 4 * 128) # Flatten them for FC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tf.nn.conv2d(L2, W3,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tf.nn.relu(L3)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tf.nn.max_pool(L3,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tf.nn.dropout(L3,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tf.reshape(L3,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'''Tensor("Conv2D_2:0", shape=(?, 7, 7,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Tensor("Relu_2:0", shape=(?, 7, 7,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Tensor("MaxPool_2:0", shape=(?, 4, 4,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Tensor("dropout_2/mul:0", shape=(?, 4, 4,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Tensor("Reshape_1:0", shape=(?, 2048),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</a:p>
        </p:txBody>
      </p:sp>
      <p:sp>
        <p:nvSpPr>
          <p:cNvPr id="975" name="Shape 975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000"/>
              <a:t>Deep CNN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76200" y="103875"/>
            <a:ext cx="4503000" cy="4674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'''Tensor("Conv2D_1:0", shape=(?, 14, 14, 64),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Tensor("Relu_1:0", shape=(?, 14, 14, 64),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Tensor("MaxPool_1:0", shape=(?, 7, 7, 64),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Tensor("dropout_1/mul:0", shape=(?, 7, 7, 64), dtype=float32)'''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Deep CNN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984" name="Shape 984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Shape 99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Shape 99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Class, Layers, Ensemble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994" name="Shape 994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995" name="Shape 9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6" name="Shape 99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997" name="Shape 9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 txBox="1"/>
          <p:nvPr>
            <p:ph type="title"/>
          </p:nvPr>
        </p:nvSpPr>
        <p:spPr>
          <a:xfrm>
            <a:off x="55761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</a:t>
            </a:r>
          </a:p>
        </p:txBody>
      </p:sp>
      <p:sp>
        <p:nvSpPr>
          <p:cNvPr id="1003" name="Shape 1003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004" name="Shape 1004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</a:p>
        </p:txBody>
      </p:sp>
      <p:sp>
        <p:nvSpPr>
          <p:cNvPr id="1005" name="Shape 1005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</p:txBody>
      </p:sp>
      <p:sp>
        <p:nvSpPr>
          <p:cNvPr id="1006" name="Shape 1006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type="title"/>
          </p:nvPr>
        </p:nvSpPr>
        <p:spPr>
          <a:xfrm>
            <a:off x="5423700" y="-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Python Class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https://github.com/hunkim/DeepLearningZeroToAll/blob/master/lab-11-3-mnist_cnn_class.py</a:t>
            </a:r>
            <a:r>
              <a:rPr lang="en" sz="1200"/>
              <a:t> </a:t>
            </a:r>
          </a:p>
        </p:txBody>
      </p:sp>
      <p:sp>
        <p:nvSpPr>
          <p:cNvPr id="1013" name="Shape 1013"/>
          <p:cNvSpPr txBox="1"/>
          <p:nvPr/>
        </p:nvSpPr>
        <p:spPr>
          <a:xfrm>
            <a:off x="0" y="27675"/>
            <a:ext cx="4885200" cy="50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sess, name):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 = sess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 = name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._build_net()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_build_net(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.name):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 holders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 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.logits, 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get_accuracy(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y_test,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.accuracy, 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x_data, y_data,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.sess.run([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.optimizer],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4" name="Shape 1014"/>
          <p:cNvSpPr txBox="1"/>
          <p:nvPr/>
        </p:nvSpPr>
        <p:spPr>
          <a:xfrm>
            <a:off x="4522250" y="699825"/>
            <a:ext cx="4587000" cy="312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m1 = Model(sess,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"m1"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 = m1.train(batch_xs, batch_ys)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Shape 10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-40176"/>
            <a:ext cx="7239848" cy="4955077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Shape 1020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tf.layers</a:t>
            </a:r>
          </a:p>
        </p:txBody>
      </p:sp>
      <p:sp>
        <p:nvSpPr>
          <p:cNvPr id="1021" name="Shape 1021"/>
          <p:cNvSpPr txBox="1"/>
          <p:nvPr/>
        </p:nvSpPr>
        <p:spPr>
          <a:xfrm>
            <a:off x="5783200" y="4770900"/>
            <a:ext cx="43257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https://www.tensorflow.org/api_docs/python/tf/layers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tf.layers</a:t>
            </a:r>
          </a:p>
        </p:txBody>
      </p:sp>
      <p:sp>
        <p:nvSpPr>
          <p:cNvPr id="1027" name="Shape 1027"/>
          <p:cNvSpPr txBox="1"/>
          <p:nvPr/>
        </p:nvSpPr>
        <p:spPr>
          <a:xfrm>
            <a:off x="3098450" y="4778275"/>
            <a:ext cx="6704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https://github.com/hunkim/DeepLearningZeroToAll/blob/master/lab-11-4-mnist_cnn_layers.py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028" name="Shape 1028"/>
          <p:cNvSpPr txBox="1"/>
          <p:nvPr/>
        </p:nvSpPr>
        <p:spPr>
          <a:xfrm>
            <a:off x="587625" y="347250"/>
            <a:ext cx="77016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9" name="Shape 1029"/>
          <p:cNvSpPr txBox="1"/>
          <p:nvPr/>
        </p:nvSpPr>
        <p:spPr>
          <a:xfrm>
            <a:off x="262125" y="2502875"/>
            <a:ext cx="8495100" cy="2229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conv1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=X_img,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pool1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dropout1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#2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 = tf.reshape(dropout3,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dense4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=flat,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dropout4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=dense4,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 txBox="1"/>
          <p:nvPr>
            <p:ph type="title"/>
          </p:nvPr>
        </p:nvSpPr>
        <p:spPr>
          <a:xfrm>
            <a:off x="1812750" y="-37402"/>
            <a:ext cx="5518500" cy="8010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Ensemble  </a:t>
            </a:r>
          </a:p>
        </p:txBody>
      </p:sp>
      <p:pic>
        <p:nvPicPr>
          <p:cNvPr id="1035" name="Shape 10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054" y="782550"/>
            <a:ext cx="4769884" cy="40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Shape 1036"/>
          <p:cNvSpPr txBox="1"/>
          <p:nvPr/>
        </p:nvSpPr>
        <p:spPr>
          <a:xfrm>
            <a:off x="4689300" y="4857650"/>
            <a:ext cx="45945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http://rasbt.github.io/mlxtend/user_guide/classifier/StackingClassifier/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 txBox="1"/>
          <p:nvPr/>
        </p:nvSpPr>
        <p:spPr>
          <a:xfrm>
            <a:off x="3080650" y="35625"/>
            <a:ext cx="5777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models = []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num_models =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(num_models):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models.append(Model(sess,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"model"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(m)))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avg_cost_list = np.zeros(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total_batch =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=mnist.train.next_batch(batch_size)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each model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c, _ = m.train(batch_xs, batch_ys)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avg_cost_list[m_idx] += c / total_batch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%(epoch +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avg_cost_list)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1042" name="Shape 1042"/>
          <p:cNvSpPr txBox="1"/>
          <p:nvPr/>
        </p:nvSpPr>
        <p:spPr>
          <a:xfrm>
            <a:off x="224400" y="2145775"/>
            <a:ext cx="2776200" cy="2234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Model: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rgbClr val="B200B2"/>
                </a:solidFill>
                <a:highlight>
                  <a:srgbClr val="FFFFFF"/>
                </a:highlight>
              </a:rPr>
              <a:t>__init__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, sess, name):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.sess = sess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 = name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._build_net()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_build_net(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):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tf.variable_scope(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.name):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...</a:t>
            </a:r>
          </a:p>
        </p:txBody>
      </p:sp>
      <p:sp>
        <p:nvSpPr>
          <p:cNvPr id="1043" name="Shape 1043"/>
          <p:cNvSpPr txBox="1"/>
          <p:nvPr>
            <p:ph type="title"/>
          </p:nvPr>
        </p:nvSpPr>
        <p:spPr>
          <a:xfrm>
            <a:off x="-224400" y="186325"/>
            <a:ext cx="3448800" cy="1576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Ensemble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training  </a:t>
            </a:r>
          </a:p>
        </p:txBody>
      </p:sp>
      <p:sp>
        <p:nvSpPr>
          <p:cNvPr id="1044" name="Shape 1044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